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710" r:id="rId3"/>
    <p:sldId id="629" r:id="rId4"/>
    <p:sldId id="662" r:id="rId5"/>
    <p:sldId id="685" r:id="rId6"/>
    <p:sldId id="676" r:id="rId7"/>
    <p:sldId id="694" r:id="rId8"/>
    <p:sldId id="725" r:id="rId9"/>
    <p:sldId id="726" r:id="rId10"/>
    <p:sldId id="695" r:id="rId11"/>
    <p:sldId id="686" r:id="rId12"/>
    <p:sldId id="729" r:id="rId13"/>
    <p:sldId id="730" r:id="rId14"/>
    <p:sldId id="731" r:id="rId15"/>
    <p:sldId id="735" r:id="rId16"/>
    <p:sldId id="733" r:id="rId17"/>
    <p:sldId id="736" r:id="rId18"/>
    <p:sldId id="737" r:id="rId19"/>
    <p:sldId id="738" r:id="rId20"/>
    <p:sldId id="740" r:id="rId21"/>
    <p:sldId id="741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50" r:id="rId30"/>
    <p:sldId id="751" r:id="rId31"/>
    <p:sldId id="749" r:id="rId32"/>
    <p:sldId id="711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BE66B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97" autoAdjust="0"/>
    <p:restoredTop sz="96725" autoAdjust="0"/>
  </p:normalViewPr>
  <p:slideViewPr>
    <p:cSldViewPr snapToGrid="0" snapToObjects="1">
      <p:cViewPr varScale="1">
        <p:scale>
          <a:sx n="122" d="100"/>
          <a:sy n="122" d="100"/>
        </p:scale>
        <p:origin x="67" y="12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63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5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187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3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703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044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52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825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7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9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668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8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809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72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39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81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19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01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08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997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502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054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0620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2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39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88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78472E-2AC4-477C-B324-5876AFA15BCA}"/>
              </a:ext>
            </a:extLst>
          </p:cNvPr>
          <p:cNvGrpSpPr/>
          <p:nvPr userDrawn="1"/>
        </p:nvGrpSpPr>
        <p:grpSpPr>
          <a:xfrm>
            <a:off x="74956" y="4574560"/>
            <a:ext cx="1515337" cy="386752"/>
            <a:chOff x="76678" y="4694766"/>
            <a:chExt cx="1515337" cy="3867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703905-A95C-43A5-9057-9CAD366868A2}"/>
                </a:ext>
              </a:extLst>
            </p:cNvPr>
            <p:cNvSpPr/>
            <p:nvPr userDrawn="1"/>
          </p:nvSpPr>
          <p:spPr bwMode="auto">
            <a:xfrm>
              <a:off x="76678" y="4694766"/>
              <a:ext cx="1515337" cy="386752"/>
            </a:xfrm>
            <a:prstGeom prst="rect">
              <a:avLst/>
            </a:prstGeom>
            <a:solidFill>
              <a:srgbClr val="8A8B8D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925369-B376-44B1-979E-CB3AD5255F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33" y="4739563"/>
              <a:ext cx="307000" cy="2919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659F5-0787-4E33-B1FA-4D9C73A46CC9}"/>
                </a:ext>
              </a:extLst>
            </p:cNvPr>
            <p:cNvSpPr txBox="1"/>
            <p:nvPr userDrawn="1"/>
          </p:nvSpPr>
          <p:spPr>
            <a:xfrm>
              <a:off x="436809" y="4772309"/>
              <a:ext cx="705531" cy="16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000" dirty="0">
                  <a:solidFill>
                    <a:schemeClr val="bg1"/>
                  </a:solidFill>
                  <a:latin typeface="Univers" panose="020B0503020202020204" pitchFamily="34" charset="0"/>
                </a:rPr>
                <a:t>olsen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409ECA-6C66-4CD1-9DDD-2031AA2FDE8D}"/>
              </a:ext>
            </a:extLst>
          </p:cNvPr>
          <p:cNvGrpSpPr/>
          <p:nvPr userDrawn="1"/>
        </p:nvGrpSpPr>
        <p:grpSpPr>
          <a:xfrm>
            <a:off x="74956" y="4690393"/>
            <a:ext cx="1515337" cy="386752"/>
            <a:chOff x="76678" y="4694766"/>
            <a:chExt cx="1515337" cy="3867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ADF728-19A7-4133-A547-ADD3AEE15FDA}"/>
                </a:ext>
              </a:extLst>
            </p:cNvPr>
            <p:cNvSpPr/>
            <p:nvPr userDrawn="1"/>
          </p:nvSpPr>
          <p:spPr bwMode="auto">
            <a:xfrm>
              <a:off x="76678" y="4694766"/>
              <a:ext cx="1515337" cy="386752"/>
            </a:xfrm>
            <a:prstGeom prst="rect">
              <a:avLst/>
            </a:prstGeom>
            <a:solidFill>
              <a:srgbClr val="8A8B8D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08D3D5-4561-44CC-ACC8-D8672AAD95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33" y="4739563"/>
              <a:ext cx="307000" cy="2919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3C25CB-502E-4064-B220-89C6E298CDED}"/>
                </a:ext>
              </a:extLst>
            </p:cNvPr>
            <p:cNvSpPr txBox="1"/>
            <p:nvPr userDrawn="1"/>
          </p:nvSpPr>
          <p:spPr>
            <a:xfrm>
              <a:off x="436809" y="4772309"/>
              <a:ext cx="705531" cy="16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000" dirty="0">
                  <a:solidFill>
                    <a:schemeClr val="bg1"/>
                  </a:solidFill>
                  <a:latin typeface="Univers" panose="020B0503020202020204" pitchFamily="34" charset="0"/>
                </a:rPr>
                <a:t>olsen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3000/wibble" TargetMode="External"/><Relationship Id="rId3" Type="http://schemas.openxmlformats.org/officeDocument/2006/relationships/hyperlink" Target="http://localhost:3000/" TargetMode="External"/><Relationship Id="rId7" Type="http://schemas.openxmlformats.org/officeDocument/2006/relationships/hyperlink" Target="http://localhost:3000/contac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000/about" TargetMode="External"/><Relationship Id="rId5" Type="http://schemas.openxmlformats.org/officeDocument/2006/relationships/hyperlink" Target="http://localhost:3000/catalog" TargetMode="External"/><Relationship Id="rId4" Type="http://schemas.openxmlformats.org/officeDocument/2006/relationships/hyperlink" Target="http://localhost:3000/products" TargetMode="Externa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3000/contact" TargetMode="External"/><Relationship Id="rId5" Type="http://schemas.openxmlformats.org/officeDocument/2006/relationships/hyperlink" Target="http://localhost:3000/about" TargetMode="External"/><Relationship Id="rId4" Type="http://schemas.openxmlformats.org/officeDocument/2006/relationships/hyperlink" Target="http://localhost:3000/product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sz="3400" dirty="0">
                <a:solidFill>
                  <a:schemeClr val="bg1"/>
                </a:solidFill>
              </a:rPr>
              <a:t>SPAs with React Router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Overview of React SPAs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Simple routing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Router techniques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Defining links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400" dirty="0"/>
              <a:t>Link techniques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endParaRPr lang="en-GB" sz="2400" dirty="0"/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+mj-lt"/>
              </a:rPr>
              <a:t> is preferred in production</a:t>
            </a:r>
          </a:p>
          <a:p>
            <a:pPr lvl="1"/>
            <a:r>
              <a:rPr lang="en-GB" dirty="0">
                <a:latin typeface="+mj-lt"/>
              </a:rPr>
              <a:t>Uses regular URLs, e.g.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example.com/products</a:t>
            </a:r>
          </a:p>
          <a:p>
            <a:pPr lvl="1"/>
            <a:r>
              <a:rPr lang="en-GB" dirty="0">
                <a:latin typeface="+mj-lt"/>
              </a:rPr>
              <a:t>Supports HTML5 browser history</a:t>
            </a:r>
          </a:p>
          <a:p>
            <a:pPr lvl="1"/>
            <a:r>
              <a:rPr lang="en-GB" dirty="0">
                <a:latin typeface="+mj-lt"/>
              </a:rPr>
              <a:t>Requires server config (serve home page for all requests)</a:t>
            </a:r>
          </a:p>
          <a:p>
            <a:pPr lvl="1"/>
            <a:endParaRPr lang="en-GB" dirty="0">
              <a:latin typeface="+mj-lt"/>
            </a:endParaRPr>
          </a:p>
          <a:p>
            <a:pPr eaLnBrk="1" hangingPunct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+mj-lt"/>
              </a:rPr>
              <a:t> can be useful during development</a:t>
            </a:r>
          </a:p>
          <a:p>
            <a:pPr lvl="1"/>
            <a:r>
              <a:rPr lang="en-GB" dirty="0">
                <a:latin typeface="+mj-lt"/>
              </a:rPr>
              <a:t>Uses # in URLs, e.g.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example.com/#/products</a:t>
            </a:r>
          </a:p>
          <a:p>
            <a:pPr lvl="1"/>
            <a:r>
              <a:rPr lang="en-GB" dirty="0">
                <a:latin typeface="+mj-lt"/>
              </a:rPr>
              <a:t>Doesn't require server config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&lt;</a:t>
            </a:r>
            <a:r>
              <a:rPr lang="en-GB" dirty="0" err="1"/>
              <a:t>BrowserRouter</a:t>
            </a:r>
            <a:r>
              <a:rPr lang="en-GB" dirty="0"/>
              <a:t>&gt; vs. &lt;</a:t>
            </a:r>
            <a:r>
              <a:rPr lang="en-GB" dirty="0" err="1"/>
              <a:t>HashRouter</a:t>
            </a:r>
            <a:r>
              <a:rPr lang="en-GB" dirty="0"/>
              <a:t>&gt;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B57E16F-E9FA-43A4-9D2F-E8D59F699824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03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3. Router Techniques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1E00C7-7DB2-4529-B6CA-F4DCF4E1D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Providing a splash screen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Recap path matching in </a:t>
            </a:r>
            <a:r>
              <a:rPr lang="en-GB" sz="2400" dirty="0" err="1"/>
              <a:t>prev</a:t>
            </a:r>
            <a:r>
              <a:rPr lang="en-GB" sz="2400" dirty="0"/>
              <a:t> demo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Exact path matching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Redirecting paths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Handling 404 errors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103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demo-app-2 </a:t>
            </a:r>
            <a:r>
              <a:rPr lang="en-GB" dirty="0"/>
              <a:t>folder and run</a:t>
            </a:r>
          </a:p>
          <a:p>
            <a:pPr lvl="1"/>
            <a:endParaRPr lang="en-GB" dirty="0"/>
          </a:p>
          <a:p>
            <a:r>
              <a:rPr lang="en-GB" dirty="0"/>
              <a:t>Navigate to the following URLs:</a:t>
            </a:r>
          </a:p>
          <a:p>
            <a:pPr lvl="1"/>
            <a:r>
              <a:rPr lang="en-GB" dirty="0">
                <a:hlinkClick r:id="rId3"/>
              </a:rPr>
              <a:t>http://localhost:3000/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http://localhost:3000/products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http://localhost:3000/catalog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http://localhost:3000/about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7"/>
              </a:rPr>
              <a:t>http://localhost:3000/contact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8"/>
              </a:rPr>
              <a:t>http://localhost:3000/wibble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917321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B4B63F-13E8-482B-87AC-58E02F653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652" y="2002666"/>
            <a:ext cx="3388826" cy="21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GB" dirty="0"/>
              <a:t> component provides a splash screen</a:t>
            </a:r>
          </a:p>
          <a:p>
            <a:pPr lvl="1"/>
            <a:r>
              <a:rPr lang="en-GB" dirty="0"/>
              <a:t>Note how we import the image file </a:t>
            </a:r>
          </a:p>
          <a:p>
            <a:pPr lvl="1"/>
            <a:r>
              <a:rPr lang="en-GB" dirty="0"/>
              <a:t>Enables us to refer to the image file in our code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Providing a Splash Screen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7331EBB4-4C3E-4EDF-BFE2-733441DD6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2000457"/>
            <a:ext cx="7298021" cy="247039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"react";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'./Home.css'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splash from './swanseamarina.jpg';   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Home()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="container"&gt;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={splash}/&gt;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"&gt;Router techniques&lt;/div&gt;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Home;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2FC3-C21F-4532-AFA9-EBD7DEC56B8D}"/>
              </a:ext>
            </a:extLst>
          </p:cNvPr>
          <p:cNvSpPr txBox="1"/>
          <p:nvPr/>
        </p:nvSpPr>
        <p:spPr>
          <a:xfrm>
            <a:off x="7755118" y="4191661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4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previous demo we defined our route table like so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 we pointed out, React Router matches paths by saying "does the path start with this"</a:t>
            </a:r>
          </a:p>
          <a:p>
            <a:pPr lvl="1"/>
            <a:r>
              <a:rPr lang="en-GB" dirty="0"/>
              <a:t>So you have to put specific paths before general paths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Path Matching in Previous Demo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75083"/>
            <a:ext cx="7298021" cy="1731726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path="/products"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&lt;Products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path="/"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&lt;Home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6267532" y="2723371"/>
            <a:ext cx="2416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previous demo</a:t>
            </a:r>
          </a:p>
        </p:txBody>
      </p:sp>
    </p:spTree>
    <p:extLst>
      <p:ext uri="{BB962C8B-B14F-4D97-AF65-F5344CB8AC3E}">
        <p14:creationId xmlns:p14="http://schemas.microsoft.com/office/powerpoint/2010/main" val="232362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better approach is to specify exact paths as follows: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means you can define your route table entries in any order you like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Exact Path Matching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75083"/>
            <a:ext cx="7298021" cy="1731726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 path="/"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&lt;Home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path="/contact"&gt;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&lt;Contact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6360505" y="2723371"/>
            <a:ext cx="2323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current demo</a:t>
            </a:r>
          </a:p>
        </p:txBody>
      </p:sp>
    </p:spTree>
    <p:extLst>
      <p:ext uri="{BB962C8B-B14F-4D97-AF65-F5344CB8AC3E}">
        <p14:creationId xmlns:p14="http://schemas.microsoft.com/office/powerpoint/2010/main" val="300816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redirect paths to different paths - like an alias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Redirecting Paths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81545"/>
            <a:ext cx="7298021" cy="1731726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&lt;Route path="/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catalog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&lt;Redirect to="/products"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path="/products"&gt;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&lt;Products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848093" y="272983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0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handle 404 errors as follows: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See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dirty="0"/>
              <a:t> component on next slide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404 Errors (1 of 2)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88088"/>
            <a:ext cx="7298021" cy="1177728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&lt;Route path="*"&gt;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848093" y="218881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Here's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We use the global variable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window.location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to get the URL requested by the user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404 Errors (2 of 2)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36072"/>
            <a:ext cx="7298021" cy="247039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"react";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'./PageNotFound.css'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&lt;h1&gt;OOPS 404&lt;/h1&gt;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&lt;p&gt;Invalid URL: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window.location.pathname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&lt;p&gt;Full URL: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window.location.href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011324" y="4120355"/>
            <a:ext cx="167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PageNotFound.tsx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5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4. Defining Links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1E00C7-7DB2-4529-B6CA-F4DCF4E1D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How to display a link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How to style links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Link vs. </a:t>
            </a:r>
            <a:r>
              <a:rPr lang="en-GB" sz="2400" dirty="0" err="1"/>
              <a:t>NavLink</a:t>
            </a:r>
            <a:endParaRPr lang="en-GB" sz="24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19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Overview of React SPAs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CAD8C79-36E9-4E8D-A975-AF8D5152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React and SPAs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Dependencies for React Router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13197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demo-app-3 </a:t>
            </a:r>
            <a:r>
              <a:rPr lang="en-GB" dirty="0"/>
              <a:t>folder and run</a:t>
            </a:r>
          </a:p>
          <a:p>
            <a:pPr lvl="1"/>
            <a:r>
              <a:rPr lang="en-GB" dirty="0"/>
              <a:t>Note we've defined a menu bar of links</a:t>
            </a:r>
          </a:p>
          <a:p>
            <a:pPr lvl="1"/>
            <a:r>
              <a:rPr lang="en-GB" dirty="0"/>
              <a:t>Try out each link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917321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155F9-2059-4476-B73A-80CF72D7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79" y="1627124"/>
            <a:ext cx="3855231" cy="27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3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define a link,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&lt;Link&gt;</a:t>
            </a:r>
            <a:r>
              <a:rPr lang="en-GB" dirty="0"/>
              <a:t> as shown below</a:t>
            </a:r>
          </a:p>
          <a:p>
            <a:pPr lvl="1"/>
            <a:r>
              <a:rPr lang="en-GB" dirty="0"/>
              <a:t>(Also 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r>
              <a:rPr lang="en-GB" dirty="0"/>
              <a:t>, where we render the menu)</a:t>
            </a:r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Display a Link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7331EBB4-4C3E-4EDF-BFE2-733441DD6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597428"/>
            <a:ext cx="7298021" cy="2839721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React from "react";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Link } from "react-router-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"./Menu.css";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Menu()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&lt;nav&gt;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&lt;Link to="/"&gt;Home&lt;/Link&gt;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&lt;Link to="/products"&gt;Products&lt;/Link&gt;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&lt;Link to="/contact"&gt;Contact&lt;/Link&gt;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&lt;Link to="/about"&gt;About&lt;/Link&gt;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&lt;/nav&gt;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Menu;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D2FC3-C21F-4532-AFA9-EBD7DEC56B8D}"/>
              </a:ext>
            </a:extLst>
          </p:cNvPr>
          <p:cNvSpPr txBox="1"/>
          <p:nvPr/>
        </p:nvSpPr>
        <p:spPr>
          <a:xfrm>
            <a:off x="6918350" y="4160953"/>
            <a:ext cx="1765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MenuWithLinks.tsx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94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you define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&lt;Link to="xxx"&gt;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element…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React renders it as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="xxx"&gt;</a:t>
            </a:r>
          </a:p>
          <a:p>
            <a:pPr lvl="1"/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 you can define CSS styles like this: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Style Links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69962"/>
            <a:ext cx="7298021" cy="2285724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nav a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background-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#1199ff;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white;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text-decoration: none;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padding: 5px;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nav a:hover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#1199ff;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background-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white;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text-decoration: none;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755118" y="3974685"/>
            <a:ext cx="92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Menu.css</a:t>
            </a:r>
          </a:p>
        </p:txBody>
      </p:sp>
    </p:spTree>
    <p:extLst>
      <p:ext uri="{BB962C8B-B14F-4D97-AF65-F5344CB8AC3E}">
        <p14:creationId xmlns:p14="http://schemas.microsoft.com/office/powerpoint/2010/main" val="261876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well as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&lt;Link&gt;</a:t>
            </a:r>
            <a:r>
              <a:rPr lang="en-GB" dirty="0"/>
              <a:t>, React also provides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is similar to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&lt;Link&gt;</a:t>
            </a:r>
            <a:r>
              <a:rPr lang="en-GB" dirty="0"/>
              <a:t>, except…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applies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GB" dirty="0"/>
              <a:t> CSS style to current link </a:t>
            </a:r>
          </a:p>
          <a:p>
            <a:pPr lvl="1"/>
            <a:endParaRPr lang="en-GB" dirty="0"/>
          </a:p>
          <a:p>
            <a:r>
              <a:rPr lang="en-GB" dirty="0"/>
              <a:t>For an example of how to 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MenuWithNavLinks.tsx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/>
          </a:p>
          <a:p>
            <a:r>
              <a:rPr lang="en-GB" dirty="0"/>
              <a:t>For an example of how to style the active link:</a:t>
            </a:r>
          </a:p>
          <a:p>
            <a:pPr lvl="1"/>
            <a:r>
              <a:rPr lang="en-GB" dirty="0"/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Menu.css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en-GB" dirty="0"/>
              <a:t> vs.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949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5. Link Techniques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1E00C7-7DB2-4529-B6CA-F4DCF4E1D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a data model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parameterized routes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Rendering parameterized links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Obtaining path parameters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nested routes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357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section we'll see various additional techniques pertaining to links</a:t>
            </a:r>
          </a:p>
          <a:p>
            <a:pPr lvl="1"/>
            <a:endParaRPr lang="en-GB" dirty="0"/>
          </a:p>
          <a:p>
            <a:r>
              <a:rPr lang="en-GB" dirty="0"/>
              <a:t>We'll introduce a "products" data model, and use it to describe the following techniques:</a:t>
            </a:r>
          </a:p>
          <a:p>
            <a:pPr lvl="1"/>
            <a:r>
              <a:rPr lang="en-GB" dirty="0"/>
              <a:t>Defining parameterized routes</a:t>
            </a:r>
          </a:p>
          <a:p>
            <a:pPr lvl="1"/>
            <a:r>
              <a:rPr lang="en-GB" dirty="0"/>
              <a:t>Rendering parameterized links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Obtaining path parameters from a parameterized route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Defining nested routes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13A6C43-B2BD-4724-B676-FE3AE48C5302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2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demo-app-4 </a:t>
            </a:r>
            <a:r>
              <a:rPr lang="en-GB" dirty="0"/>
              <a:t>folder and run</a:t>
            </a:r>
          </a:p>
          <a:p>
            <a:pPr lvl="1"/>
            <a:r>
              <a:rPr lang="en-GB" dirty="0"/>
              <a:t>Click the </a:t>
            </a:r>
            <a:r>
              <a:rPr lang="en-GB" b="1" dirty="0"/>
              <a:t>Products</a:t>
            </a:r>
            <a:r>
              <a:rPr lang="en-GB" dirty="0"/>
              <a:t> link, to display all products</a:t>
            </a:r>
          </a:p>
          <a:p>
            <a:pPr lvl="1"/>
            <a:r>
              <a:rPr lang="en-GB" dirty="0"/>
              <a:t>Click a link to see the details for one product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917321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2622B-0A84-44ED-9B50-EAA5E2C9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71" y="2091520"/>
            <a:ext cx="3630305" cy="21982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7BA7B-E3DC-44CB-87F2-61EBDEF81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11" y="2091520"/>
            <a:ext cx="3630305" cy="21982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19E70C-F680-4E2A-BFF5-B049D25C3ACA}"/>
              </a:ext>
            </a:extLst>
          </p:cNvPr>
          <p:cNvCxnSpPr/>
          <p:nvPr/>
        </p:nvCxnSpPr>
        <p:spPr>
          <a:xfrm>
            <a:off x="2494128" y="3469943"/>
            <a:ext cx="27026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10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understand the example application, the first stop is to consider the data model</a:t>
            </a:r>
          </a:p>
          <a:p>
            <a:pPr lvl="1"/>
            <a:endParaRPr lang="en-GB" dirty="0"/>
          </a:p>
          <a:p>
            <a:r>
              <a:rPr lang="en-GB" dirty="0"/>
              <a:t>Take a look at the following TypeScript class files: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ProductItem.ts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GB" dirty="0"/>
              <a:t>Represents a simple product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ProductStore.ts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dirty="0"/>
              <a:t>A simple product store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Data Model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013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Here's part of the route table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/products     - 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Display all products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/products/:id - 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Display product with specified id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sz="3600" dirty="0"/>
              <a:t>Defining Parameterized Routes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76994"/>
            <a:ext cx="7298021" cy="2101058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&lt;Route path="/products"&gt;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&lt;Products /&gt;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&lt;Route path="/product/:id"&gt;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&lt;Product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848093" y="380067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82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Products.tsx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renders parameterized links like so: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sz="3600" dirty="0"/>
              <a:t>Rendering Parameterized Links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18068"/>
            <a:ext cx="7298021" cy="3393719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Products()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let products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ProductCatalog.getAllProductItems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="content"&gt;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&lt;h1&gt;Products&lt;/h1&gt;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&lt;ul&gt;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products.map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((product,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=&gt;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&lt;li key={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 to={`product/${product.id}`}&gt;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product.description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&lt;/Link&gt;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&lt;/li&gt;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)}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&lt;/ul&gt;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Products;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383221" y="4334788"/>
            <a:ext cx="1300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8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React has excellent support for implementing SPAs</a:t>
            </a:r>
          </a:p>
          <a:p>
            <a:pPr lvl="1"/>
            <a:r>
              <a:rPr lang="en-GB" dirty="0"/>
              <a:t>Define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 that always remains resident</a:t>
            </a:r>
          </a:p>
          <a:p>
            <a:pPr lvl="1"/>
            <a:r>
              <a:rPr lang="en-GB" dirty="0"/>
              <a:t>Define multiple sub-components, which can be swapped in and out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</a:t>
            </a:r>
          </a:p>
          <a:p>
            <a:endParaRPr lang="en-GB" dirty="0"/>
          </a:p>
          <a:p>
            <a:r>
              <a:rPr lang="en-GB" dirty="0"/>
              <a:t>Each sub-component maps to a logical URL</a:t>
            </a:r>
          </a:p>
          <a:p>
            <a:pPr lvl="1"/>
            <a:r>
              <a:rPr lang="en-GB" dirty="0"/>
              <a:t>This is called "routing"</a:t>
            </a:r>
          </a:p>
          <a:p>
            <a:pPr lvl="1"/>
            <a:r>
              <a:rPr lang="en-GB" dirty="0"/>
              <a:t>To display a different sub-component in the browser, simply navigate to the URL for that sub-component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React and SPAs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36B0D6-E3FC-4163-ACE7-80643198AD5C}"/>
              </a:ext>
            </a:extLst>
          </p:cNvPr>
          <p:cNvSpPr txBox="1">
            <a:spLocks/>
          </p:cNvSpPr>
          <p:nvPr/>
        </p:nvSpPr>
        <p:spPr bwMode="auto">
          <a:xfrm>
            <a:off x="8725566" y="4590112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0BBD0D-3E35-4F33-B681-AA2CC230399E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Product.tsx</a:t>
            </a:r>
            <a:r>
              <a:rPr lang="en-GB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obtains path parameters like so: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sz="3600" dirty="0"/>
              <a:t>Obtaining Path Parameters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12835C5-840C-4EF9-9533-3F031DF26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18068"/>
            <a:ext cx="7298021" cy="3393719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Product()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{id}: any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useParams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>
                <a:latin typeface="Courier New" panose="02070309020205020404" pitchFamily="49" charset="0"/>
                <a:cs typeface="Courier New" panose="02070309020205020404" pitchFamily="49" charset="0"/>
              </a:rPr>
              <a:t>let prod: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ProductItem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undefined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ProductCatalog.getProductItemById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if (!prod)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="content"&gt;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&lt;h1&gt;Product details&lt;/h1&gt;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&lt;div&gt;Description: 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productItem.description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}&lt;/div&gt;    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Product;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DFF06-BC24-4EC6-AE18-A38A5901722B}"/>
              </a:ext>
            </a:extLst>
          </p:cNvPr>
          <p:cNvSpPr txBox="1"/>
          <p:nvPr/>
        </p:nvSpPr>
        <p:spPr>
          <a:xfrm>
            <a:off x="7476196" y="4334788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584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define nested routes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i.e. a page can define its own internal route table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This enables you to create master/detail pages…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Click the </a:t>
            </a:r>
            <a:r>
              <a:rPr lang="en-GB" b="1" dirty="0">
                <a:latin typeface="+mj-lt"/>
                <a:cs typeface="Courier New" panose="02070309020205020404" pitchFamily="49" charset="0"/>
              </a:rPr>
              <a:t>Products master detail 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link on the menu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Renders a "master" page of all products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Click a product, renders the selected product below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ProductsMasterDetail.tsx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Defining Nested Routes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067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Overview of React SPAs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Simple routing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Router techniques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links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Link techniques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856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implement routing in React, add the following dependencies in your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GB" dirty="0"/>
              <a:t> file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You can make these changes as follows: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Dependencies for React Router</a:t>
            </a:r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C42791F-1ED7-4886-AA5B-8CCDB2E04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575184"/>
            <a:ext cx="7298021" cy="154706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"dependencies":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"^5.2.0",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"@types/react-router-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"^5.1.8",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6F773-80F4-44DF-A85F-A3EDD0530507}"/>
              </a:ext>
            </a:extLst>
          </p:cNvPr>
          <p:cNvSpPr txBox="1"/>
          <p:nvPr/>
        </p:nvSpPr>
        <p:spPr>
          <a:xfrm>
            <a:off x="7383221" y="2843967"/>
            <a:ext cx="1300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42C81-11A3-4266-BC33-C5520EDC3FC1}"/>
              </a:ext>
            </a:extLst>
          </p:cNvPr>
          <p:cNvSpPr txBox="1"/>
          <p:nvPr/>
        </p:nvSpPr>
        <p:spPr>
          <a:xfrm>
            <a:off x="5685110" y="1796432"/>
            <a:ext cx="112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React 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76161-4029-47B4-9F98-298A8B417874}"/>
              </a:ext>
            </a:extLst>
          </p:cNvPr>
          <p:cNvSpPr txBox="1"/>
          <p:nvPr/>
        </p:nvSpPr>
        <p:spPr>
          <a:xfrm>
            <a:off x="5685110" y="2203050"/>
            <a:ext cx="2862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+mj-lt"/>
              </a:rPr>
              <a:t>React Router TypeScript declarations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F89643-7A39-4266-9525-DB06B0A8CAA0}"/>
              </a:ext>
            </a:extLst>
          </p:cNvPr>
          <p:cNvCxnSpPr/>
          <p:nvPr/>
        </p:nvCxnSpPr>
        <p:spPr>
          <a:xfrm flipH="1">
            <a:off x="4601710" y="1964144"/>
            <a:ext cx="1138873" cy="92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9B8D7-FCC7-4F20-9440-BF91EB26DEA9}"/>
              </a:ext>
            </a:extLst>
          </p:cNvPr>
          <p:cNvCxnSpPr>
            <a:cxnSpLocks/>
          </p:cNvCxnSpPr>
          <p:nvPr/>
        </p:nvCxnSpPr>
        <p:spPr>
          <a:xfrm flipH="1" flipV="1">
            <a:off x="5248722" y="2267844"/>
            <a:ext cx="491861" cy="69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6">
            <a:extLst>
              <a:ext uri="{FF2B5EF4-FFF2-40B4-BE49-F238E27FC236}">
                <a16:creationId xmlns:a16="http://schemas.microsoft.com/office/drawing/2014/main" id="{4294B246-3781-46CF-B5BF-4BFF7620B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557" y="3800562"/>
            <a:ext cx="7298021" cy="62373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 --save react-router-dom            </a:t>
            </a:r>
            <a:r>
              <a:rPr lang="nb-NO" sz="12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[for TypeScript or JavaScript]</a:t>
            </a:r>
          </a:p>
          <a:p>
            <a:endParaRPr lang="nb-NO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 --save @types/react-router-dom              </a:t>
            </a:r>
            <a:r>
              <a:rPr lang="nb-NO" sz="12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[for TypeScript only]</a:t>
            </a:r>
            <a:endParaRPr lang="en-GB" sz="1200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6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Simple Routing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46709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Example application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Creating a router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/>
              <a:t>Defining a route table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400" dirty="0" err="1"/>
              <a:t>BrowserRouter</a:t>
            </a:r>
            <a:r>
              <a:rPr lang="en-GB" sz="2400" dirty="0"/>
              <a:t> vs. </a:t>
            </a:r>
            <a:r>
              <a:rPr lang="en-GB" sz="2400" dirty="0" err="1"/>
              <a:t>HashRouter</a:t>
            </a:r>
            <a:endParaRPr lang="en-GB" sz="24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855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We've implemented a simple example application to illustrate the key features in React routing</a:t>
            </a:r>
          </a:p>
          <a:p>
            <a:pPr lvl="1"/>
            <a:r>
              <a:rPr lang="en-GB" dirty="0"/>
              <a:t>Go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demo-app-1 </a:t>
            </a:r>
            <a:r>
              <a:rPr lang="en-GB" dirty="0"/>
              <a:t>folder and run</a:t>
            </a:r>
          </a:p>
          <a:p>
            <a:endParaRPr lang="en-GB" dirty="0"/>
          </a:p>
          <a:p>
            <a:r>
              <a:rPr lang="en-GB" dirty="0"/>
              <a:t>Navigate to the following URLs:</a:t>
            </a:r>
          </a:p>
          <a:p>
            <a:pPr lvl="1"/>
            <a:r>
              <a:rPr lang="en-GB" dirty="0">
                <a:hlinkClick r:id="rId3"/>
              </a:rPr>
              <a:t>http://localhost:3000/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http://localhost:3000/products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http://localhost:3000/about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6"/>
              </a:rPr>
              <a:t>http://localhost:3000/contact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Example Application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878" y="1638538"/>
            <a:ext cx="1032559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start</a:t>
            </a:r>
            <a:endParaRPr lang="en-GB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5CD1C-D7F5-41D9-B592-92C1D6E14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212" y="2366684"/>
            <a:ext cx="3242720" cy="19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0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enable routing in a React application, you must create a "router" component</a:t>
            </a:r>
          </a:p>
          <a:p>
            <a:pPr lvl="1"/>
            <a:r>
              <a:rPr lang="en-GB" dirty="0"/>
              <a:t>Detects URL changes</a:t>
            </a:r>
          </a:p>
          <a:p>
            <a:pPr lvl="1"/>
            <a:r>
              <a:rPr lang="en-GB" dirty="0"/>
              <a:t>Activates the appropriate component, for current URL</a:t>
            </a:r>
          </a:p>
          <a:p>
            <a:pPr lvl="1"/>
            <a:endParaRPr lang="en-GB" dirty="0"/>
          </a:p>
          <a:p>
            <a:r>
              <a:rPr lang="en-GB" dirty="0"/>
              <a:t>In a web app,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react-router-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dirty="0"/>
              <a:t> provides two different types of router: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GB" dirty="0"/>
              <a:t>We'll discuss the differences shortly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Router Component (1 of 2)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494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use a router, render a "router" component at the root of your element hierarchy</a:t>
            </a:r>
          </a:p>
          <a:p>
            <a:pPr lvl="1"/>
            <a:r>
              <a:rPr lang="en-GB" dirty="0"/>
              <a:t>Typically, you wrap your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&lt;App&gt;</a:t>
            </a:r>
            <a:r>
              <a:rPr lang="en-GB" dirty="0"/>
              <a:t> root element in a router: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Router Component (2 of 2)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53B98C80-5360-44BF-8911-D9D414970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970542"/>
            <a:ext cx="7298021" cy="1731726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"react-router-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ReactDOM.render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&lt;App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('root')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985F8-09CC-42CC-A221-9235FC2B14BB}"/>
              </a:ext>
            </a:extLst>
          </p:cNvPr>
          <p:cNvSpPr txBox="1"/>
          <p:nvPr/>
        </p:nvSpPr>
        <p:spPr>
          <a:xfrm>
            <a:off x="7662144" y="3418830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6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Define a route table via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&lt;Switch&gt;</a:t>
            </a:r>
            <a:r>
              <a:rPr lang="en-GB" dirty="0"/>
              <a:t>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&lt;Route&gt;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Route Table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9790BB6-C869-4D62-AFA1-072723203BD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3A9C88C-18E7-420F-947B-884978C96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777" y="1268338"/>
            <a:ext cx="7298021" cy="3393719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rgbClr val="FFB953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Switch, Route } from 'react-router-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App()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&lt;Switch&gt;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&lt;Route path="/products"&gt;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&lt;Products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&lt;/Route&gt;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&lt;Route path="/" 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&lt;Home /&gt;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&lt;/Route&gt;        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&lt;/Switch&gt;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App;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CB9D-3DC9-429E-A846-0AAA97479F77}"/>
              </a:ext>
            </a:extLst>
          </p:cNvPr>
          <p:cNvSpPr txBox="1"/>
          <p:nvPr/>
        </p:nvSpPr>
        <p:spPr>
          <a:xfrm>
            <a:off x="7848093" y="437275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2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1D3514-2A62-4B60-9204-F1BE20088B95}"/>
              </a:ext>
            </a:extLst>
          </p:cNvPr>
          <p:cNvSpPr txBox="1"/>
          <p:nvPr/>
        </p:nvSpPr>
        <p:spPr>
          <a:xfrm>
            <a:off x="3985101" y="2862587"/>
            <a:ext cx="5002652" cy="1446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+mj-lt"/>
              </a:rPr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+mj-lt"/>
              </a:rPr>
              <a:t>Each route maps a relative path to a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+mj-lt"/>
              </a:rPr>
              <a:t>Routes are searched from top to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  <a:latin typeface="+mj-lt"/>
              </a:rPr>
              <a:t>Paths are partially matched from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800" dirty="0">
              <a:solidFill>
                <a:srgbClr val="FF0000"/>
              </a:solidFill>
              <a:latin typeface="+mj-lt"/>
            </a:endParaRPr>
          </a:p>
          <a:p>
            <a:r>
              <a:rPr lang="en-GB" sz="1600" b="1" dirty="0">
                <a:solidFill>
                  <a:srgbClr val="FF0000"/>
                </a:solidFill>
                <a:latin typeface="+mj-lt"/>
              </a:rPr>
              <a:t>So you must arrange your routes from specific to general</a:t>
            </a:r>
          </a:p>
        </p:txBody>
      </p:sp>
    </p:spTree>
    <p:extLst>
      <p:ext uri="{BB962C8B-B14F-4D97-AF65-F5344CB8AC3E}">
        <p14:creationId xmlns:p14="http://schemas.microsoft.com/office/powerpoint/2010/main" val="4015483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4390</TotalTime>
  <Words>2089</Words>
  <Application>Microsoft Office PowerPoint</Application>
  <PresentationFormat>On-screen Show (16:9)</PresentationFormat>
  <Paragraphs>432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Lucida Console</vt:lpstr>
      <vt:lpstr>Univers</vt:lpstr>
      <vt:lpstr>Standard_LiveLessons_2017</vt:lpstr>
      <vt:lpstr>SPAs with React Router</vt:lpstr>
      <vt:lpstr>1. Overview of React SPAs</vt:lpstr>
      <vt:lpstr>React and SPAs</vt:lpstr>
      <vt:lpstr>Dependencies for React Router</vt:lpstr>
      <vt:lpstr>2. Simple Routing</vt:lpstr>
      <vt:lpstr>Example Application</vt:lpstr>
      <vt:lpstr>Creating a Router Component (1 of 2)</vt:lpstr>
      <vt:lpstr>Creating a Router Component (2 of 2)</vt:lpstr>
      <vt:lpstr>Defining a Route Table</vt:lpstr>
      <vt:lpstr>&lt;BrowserRouter&gt; vs. &lt;HashRouter&gt;</vt:lpstr>
      <vt:lpstr>3. Router Techniques</vt:lpstr>
      <vt:lpstr>Example Application</vt:lpstr>
      <vt:lpstr>Providing a Splash Screen</vt:lpstr>
      <vt:lpstr>Recap Path Matching in Previous Demo</vt:lpstr>
      <vt:lpstr>Exact Path Matching</vt:lpstr>
      <vt:lpstr>Redirecting Paths</vt:lpstr>
      <vt:lpstr>Handling 404 Errors (1 of 2)</vt:lpstr>
      <vt:lpstr>Handling 404 Errors (2 of 2)</vt:lpstr>
      <vt:lpstr>4. Defining Links</vt:lpstr>
      <vt:lpstr>Example Application</vt:lpstr>
      <vt:lpstr>How to Display a Link</vt:lpstr>
      <vt:lpstr>How to Style Links</vt:lpstr>
      <vt:lpstr>Link vs. NavLink</vt:lpstr>
      <vt:lpstr>5. Link Techniques</vt:lpstr>
      <vt:lpstr>Overview</vt:lpstr>
      <vt:lpstr>Example Application</vt:lpstr>
      <vt:lpstr>Defining a Data Model</vt:lpstr>
      <vt:lpstr>Defining Parameterized Routes</vt:lpstr>
      <vt:lpstr>Rendering Parameterized Links</vt:lpstr>
      <vt:lpstr>Obtaining Path Parameters</vt:lpstr>
      <vt:lpstr>Defining Nested Routes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141</cp:revision>
  <dcterms:created xsi:type="dcterms:W3CDTF">2015-09-28T19:52:00Z</dcterms:created>
  <dcterms:modified xsi:type="dcterms:W3CDTF">2021-11-10T20:32:51Z</dcterms:modified>
</cp:coreProperties>
</file>